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57" r:id="rId3"/>
    <p:sldId id="258" r:id="rId4"/>
    <p:sldId id="259" r:id="rId5"/>
    <p:sldId id="260" r:id="rId6"/>
    <p:sldId id="263" r:id="rId7"/>
    <p:sldId id="264" r:id="rId8"/>
    <p:sldId id="262" r:id="rId9"/>
    <p:sldId id="265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BD9FD-2B17-45DD-9545-F43B98E2966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15065-E78A-4F37-8298-6C727F5FE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5065-E78A-4F37-8298-6C727F5FE3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4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1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5E6B8-D318-410D-B5F5-EBDF387057E6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6A3D-D86F-49E7-88BE-43FF338EB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.png"/><Relationship Id="rId1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hyperlink" Target="https://view.genial.ly/5eb856c5d5423b0d0d83fa0e/interactive-image-interactive-imag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2.png"/><Relationship Id="rId15" Type="http://schemas.openxmlformats.org/officeDocument/2006/relationships/image" Target="../media/image83.png"/><Relationship Id="rId10" Type="http://schemas.openxmlformats.org/officeDocument/2006/relationships/hyperlink" Target="https://mudrice1.water.blog/" TargetMode="External"/><Relationship Id="rId19" Type="http://schemas.openxmlformats.org/officeDocument/2006/relationships/hyperlink" Target="https://drive.google.com/open?id=1_znXpujMScN-qLRQSYgCaIn3ClP5gmHt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drive.google.com/open?id=1p43q8rAcjwg7HobTL9DxjwC4JWqR009w" TargetMode="External"/><Relationship Id="rId1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hyperlink" Target="https://drive.google.com/open?id=1dsVFsp9XsuqUSNqIVR-vV5qQ0BEQxZOs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openxmlformats.org/officeDocument/2006/relationships/hyperlink" Target="https://www.bookwidgets.com/play/QVFUQ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watch?v=W_w6tigqChg" TargetMode="External"/><Relationship Id="rId5" Type="http://schemas.openxmlformats.org/officeDocument/2006/relationships/hyperlink" Target="https://view.genial.ly/5e89e3e8ba81d90dfb597e0d/interactive-image-voda" TargetMode="External"/><Relationship Id="rId15" Type="http://schemas.openxmlformats.org/officeDocument/2006/relationships/hyperlink" Target="https://drive.google.com/open?id=1we3e5wWt5d_HU79dwOcOfTwF2g1fQhpE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hyperlink" Target="https://docs.google.com/forms/d/e/1FAIpQLSdyMLfIIOXQhwVlyb3nCNK1taHSI_eKAaKbqEgr48ftLkkzUg/viewform" TargetMode="External"/><Relationship Id="rId14" Type="http://schemas.openxmlformats.org/officeDocument/2006/relationships/hyperlink" Target="https://wordwall.net/play/1906/339/61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KKtkHNNqIQ" TargetMode="External"/><Relationship Id="rId3" Type="http://schemas.openxmlformats.org/officeDocument/2006/relationships/hyperlink" Target="https://youtu.be/lKKtkHNNqIQ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drive.google.com/open?id=1zjqinH5hB6VM9gUn-3I6ze86e-hIj7sX" TargetMode="External"/><Relationship Id="rId18" Type="http://schemas.openxmlformats.org/officeDocument/2006/relationships/hyperlink" Target="https://wordwall.net/play/1907/914/705" TargetMode="External"/><Relationship Id="rId3" Type="http://schemas.openxmlformats.org/officeDocument/2006/relationships/image" Target="../media/image23.png"/><Relationship Id="rId21" Type="http://schemas.openxmlformats.org/officeDocument/2006/relationships/hyperlink" Target="https://www.bookwidgets.com/play/HVCNHS" TargetMode="External"/><Relationship Id="rId7" Type="http://schemas.openxmlformats.org/officeDocument/2006/relationships/hyperlink" Target="https://drive.google.com/open?id=1zs0OMe8zloabWeOUU4QiOKVM0Uxe0GU_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hyperlink" Target="https://www.youtube.com/watch?v=Y6kUgxv5Tvk" TargetMode="External"/><Relationship Id="rId20" Type="http://schemas.openxmlformats.org/officeDocument/2006/relationships/hyperlink" Target="https://drive.google.com/open?id=1F0OYYmb15wIyXV6cF_mSFinQBMau07y-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hyperlink" Target="https://www.bookwidgets.com/play/5QN75U?teacher_id=6627719008747520" TargetMode="External"/><Relationship Id="rId5" Type="http://schemas.openxmlformats.org/officeDocument/2006/relationships/hyperlink" Target="https://view.genial.ly/5e91c700124be30da52a046c/interactive-image-vazduh" TargetMode="External"/><Relationship Id="rId15" Type="http://schemas.openxmlformats.org/officeDocument/2006/relationships/hyperlink" Target="https://drive.google.com/open?id=1Du0ewSBt15h6SObKTQjn59frsLFunUiG" TargetMode="External"/><Relationship Id="rId23" Type="http://schemas.microsoft.com/office/2007/relationships/hdphoto" Target="../media/hdphoto2.wdp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hyperlink" Target="https://docs.google.com/forms/d/e/1FAIpQLSe9HRV1wQ6bUSDJqeL9WuIIEY1ItQqWLDgZxzmI5xCCRoWJNQ/viewform?authuser=2" TargetMode="External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hyperlink" Target="https://youtu.be/bQ6cpFchIf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hyperlink" Target="https://youtu.be/tEpR5sUd344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hyperlink" Target="https://youtu.be/r0Q__G6ymKI" TargetMode="Externa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hyperlink" Target="https://drive.google.com/open?id=1L6kDEABykdkDj6GBTbIuKfZlzFwdp9T2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drive.google.com/open?id=1zchyOZi297CYZ892Z8Q9GfGeUavbSgrq" TargetMode="External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6" Type="http://schemas.openxmlformats.org/officeDocument/2006/relationships/hyperlink" Target="https://drive.google.com/open?id=17-500RsgdI_fad9U3DjZoWXy8SNtYk6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hyperlink" Target="https://drive.google.com/open?id=1rI1kSdAFF6Sxr0pWlKdaXE906OxBV0mS" TargetMode="External"/><Relationship Id="rId5" Type="http://schemas.openxmlformats.org/officeDocument/2006/relationships/hyperlink" Target="https://view.genial.ly/5e9e012560e2f20daa50075f/interactive-image-interactive-image" TargetMode="External"/><Relationship Id="rId15" Type="http://schemas.openxmlformats.org/officeDocument/2006/relationships/hyperlink" Target="https://drive.google.com/open?id=1RzfRG0w5wABmj4AsmmvQYPZsvSTVnkdh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hyperlink" Target="https://forms.office.com/Pages/ResponsePage.aspx?id=stCUjnatcEWKlqfDkvAuBfi_FoVupNlApCu5kIorijpUQVNUTDRJREZHM0VTNDYzU0pXMkRZV05VWS4u" TargetMode="External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drive.google.com/open?id=1Zin8pyCqe_v4Gbsw5Jwh6xdEppp4q8NN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JIOV62p6ijk&amp;feature=youtu.be" TargetMode="Externa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jpg"/><Relationship Id="rId4" Type="http://schemas.openxmlformats.org/officeDocument/2006/relationships/hyperlink" Target="https://youtu.be/FlskXZjkS54" TargetMode="External"/><Relationship Id="rId9" Type="http://schemas.openxmlformats.org/officeDocument/2006/relationships/hyperlink" Target="https://youtu.be/JIOV62p6ijk" TargetMode="External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drive.google.com/file/d/1rWWEnrTcS09mqeu5WE1GYsjVYoGjUnnk/view?usp=drive_open" TargetMode="External"/><Relationship Id="rId18" Type="http://schemas.openxmlformats.org/officeDocument/2006/relationships/hyperlink" Target="https://drive.google.com/open?id=1rWWEnrTcS09mqeu5WE1GYsjVYoGjUnnk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s://drive.google.com/open?id=1lZbssZoTzD-MrYRPLj4W3xgVW99D1DT1" TargetMode="External"/><Relationship Id="rId12" Type="http://schemas.openxmlformats.org/officeDocument/2006/relationships/image" Target="../media/image58.png"/><Relationship Id="rId17" Type="http://schemas.openxmlformats.org/officeDocument/2006/relationships/hyperlink" Target="https://drive.google.com/open?id=19lOq_0MK3DzzlaRmCT63jaiNNIjla9Tg" TargetMode="External"/><Relationship Id="rId2" Type="http://schemas.openxmlformats.org/officeDocument/2006/relationships/image" Target="../media/image52.jp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s://drive.google.com/open?id=1VfuCTadNkOSjOMOsOFQkHkVCznTwA8pu" TargetMode="External"/><Relationship Id="rId5" Type="http://schemas.openxmlformats.org/officeDocument/2006/relationships/hyperlink" Target="https://view.genial.ly/5ea59db2075c7c0dc01b5901/interactive-image-interactive-image" TargetMode="External"/><Relationship Id="rId15" Type="http://schemas.openxmlformats.org/officeDocument/2006/relationships/hyperlink" Target="https://www.youtube.com/watch?v=ysHaSvRfNnA" TargetMode="External"/><Relationship Id="rId10" Type="http://schemas.openxmlformats.org/officeDocument/2006/relationships/image" Target="../media/image57.png"/><Relationship Id="rId19" Type="http://schemas.openxmlformats.org/officeDocument/2006/relationships/hyperlink" Target="https://drive.google.com/open?id=1HH3QrJ7GwQddldsedmrK8D8o8nz4N_VI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s://wordwall.net/play/1753/435/392" TargetMode="External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hyperlink" Target="https://youtu.be/fNxdRELKf9k" TargetMode="External"/><Relationship Id="rId2" Type="http://schemas.openxmlformats.org/officeDocument/2006/relationships/image" Target="../media/image52.jpg"/><Relationship Id="rId16" Type="http://schemas.openxmlformats.org/officeDocument/2006/relationships/image" Target="../media/image74.pn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hyperlink" Target="https://www.youtube.com/watch?v=Zh_MZj-9UuY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30" y="3946397"/>
            <a:ext cx="3733799" cy="27660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29" y="561290"/>
            <a:ext cx="3276600" cy="24301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12" y="7938"/>
            <a:ext cx="3882787" cy="2967912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6350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031" y="3747773"/>
            <a:ext cx="4146968" cy="311022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819400"/>
            <a:ext cx="7772400" cy="1470025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RS" sz="7200" b="1" dirty="0" smtClean="0">
                <a:solidFill>
                  <a:schemeClr val="accent1">
                    <a:lumMod val="50000"/>
                  </a:schemeClr>
                </a:solidFill>
              </a:rPr>
              <a:t>НЕЖИВА ПРИРОДА</a:t>
            </a:r>
            <a:br>
              <a:rPr lang="sr-Cyrl-RS" sz="7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Cyrl-RS" sz="3200" b="1" dirty="0" smtClean="0">
                <a:solidFill>
                  <a:schemeClr val="accent1">
                    <a:lumMod val="50000"/>
                  </a:schemeClr>
                </a:solidFill>
              </a:rPr>
              <a:t>Свет око нас</a:t>
            </a:r>
            <a:br>
              <a:rPr lang="sr-Cyrl-RS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Cyrl-RS" sz="1200" b="1" dirty="0" smtClean="0">
                <a:solidFill>
                  <a:schemeClr val="accent1">
                    <a:lumMod val="50000"/>
                  </a:schemeClr>
                </a:solidFill>
              </a:rPr>
              <a:t>Први разред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"/>
            <a:ext cx="6400800" cy="76200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dirty="0" smtClean="0"/>
              <a:t>Google classroom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2522" y="6129628"/>
            <a:ext cx="44196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1200" dirty="0" smtClean="0"/>
              <a:t>Наташа Ћирић Живковић </a:t>
            </a:r>
          </a:p>
          <a:p>
            <a:r>
              <a:rPr lang="sr-Cyrl-RS" sz="1200" dirty="0" smtClean="0"/>
              <a:t>ОШ ,,Краљ Александар Први’’, Београд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4866"/>
          <a:stretch/>
        </p:blipFill>
        <p:spPr>
          <a:xfrm>
            <a:off x="267056" y="285937"/>
            <a:ext cx="1485544" cy="253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6" y="3751250"/>
            <a:ext cx="2120952" cy="28279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00" y="5955345"/>
            <a:ext cx="850200" cy="76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r="8444" b="21518"/>
          <a:stretch/>
        </p:blipFill>
        <p:spPr>
          <a:xfrm>
            <a:off x="6520441" y="3699062"/>
            <a:ext cx="2358564" cy="2430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75" y="534303"/>
            <a:ext cx="1736674" cy="22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40380"/>
            <a:ext cx="4343399" cy="32176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646" y="3465484"/>
            <a:ext cx="4523353" cy="339251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46" y="7938"/>
            <a:ext cx="4523353" cy="3457546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635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4620647" cy="34270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524501" cy="639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RS" dirty="0" smtClean="0"/>
              <a:t>Повратна информација: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11" y="1295746"/>
            <a:ext cx="2544777" cy="208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20" r="37703"/>
          <a:stretch/>
        </p:blipFill>
        <p:spPr bwMode="auto">
          <a:xfrm>
            <a:off x="3453346" y="1304649"/>
            <a:ext cx="1854271" cy="201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764" y="4032261"/>
            <a:ext cx="2871706" cy="17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15046" y="5799744"/>
            <a:ext cx="28966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sz="1600" dirty="0" smtClean="0"/>
              <a:t>T</a:t>
            </a:r>
            <a:r>
              <a:rPr lang="sr-Cyrl-RS" sz="1600" dirty="0" smtClean="0"/>
              <a:t>абела са резултатима игрице у </a:t>
            </a:r>
            <a:r>
              <a:rPr lang="sr-Latn-RS" sz="1600" dirty="0" smtClean="0"/>
              <a:t>Wordwall</a:t>
            </a:r>
            <a:r>
              <a:rPr lang="sr-Cyrl-RS" sz="1600" dirty="0" smtClean="0"/>
              <a:t> 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191" y="1552497"/>
            <a:ext cx="2752233" cy="17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81979" y="3318559"/>
            <a:ext cx="275721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1600" dirty="0" smtClean="0"/>
              <a:t>Одељенски сајт</a:t>
            </a:r>
          </a:p>
          <a:p>
            <a:r>
              <a:rPr lang="sr-Cyrl-RS" sz="1600" dirty="0" smtClean="0"/>
              <a:t> </a:t>
            </a:r>
            <a:r>
              <a:rPr lang="sr-Cyrl-RS" sz="1600" dirty="0" smtClean="0">
                <a:hlinkClick r:id="rId10"/>
              </a:rPr>
              <a:t>,,Мудрице1’’ </a:t>
            </a:r>
            <a:endParaRPr lang="en-US" sz="1600" dirty="0"/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32" t="9271"/>
          <a:stretch/>
        </p:blipFill>
        <p:spPr>
          <a:xfrm>
            <a:off x="737394" y="1859599"/>
            <a:ext cx="1555304" cy="13480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4277" y="3347756"/>
            <a:ext cx="322472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1600" dirty="0" smtClean="0"/>
              <a:t>Систематизација одговора у </a:t>
            </a:r>
            <a:r>
              <a:rPr lang="sr-Latn-RS" sz="1600" dirty="0" smtClean="0"/>
              <a:t>Google Forms</a:t>
            </a:r>
            <a:r>
              <a:rPr lang="en-US" sz="1600" dirty="0" smtClean="0"/>
              <a:t>  </a:t>
            </a:r>
            <a:r>
              <a:rPr lang="sr-Cyrl-RS" sz="1600" dirty="0" smtClean="0"/>
              <a:t>и </a:t>
            </a:r>
            <a:r>
              <a:rPr lang="sr-Latn-RS" sz="1600" dirty="0"/>
              <a:t>Misrosoft </a:t>
            </a:r>
            <a:r>
              <a:rPr lang="sr-Latn-RS" sz="1600" dirty="0" smtClean="0"/>
              <a:t>Forms</a:t>
            </a:r>
            <a:endParaRPr lang="en-US" sz="1600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2971800" y="965940"/>
            <a:ext cx="2971800" cy="893659"/>
          </a:xfrm>
          <a:prstGeom prst="wedgeRoundRectCallout">
            <a:avLst>
              <a:gd name="adj1" fmla="val 34280"/>
              <a:gd name="adj2" fmla="val 6236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r-Cyrl-RS" dirty="0" smtClean="0"/>
              <a:t>Од учитељице смо добијали коментаре о предатим задацима.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160839" y="4145457"/>
            <a:ext cx="2810961" cy="624484"/>
          </a:xfrm>
          <a:prstGeom prst="wedgeRoundRectCallout">
            <a:avLst>
              <a:gd name="adj1" fmla="val -24131"/>
              <a:gd name="adj2" fmla="val 6417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400" dirty="0" smtClean="0"/>
              <a:t>На крају сваке игрице могли смо да видимо своје место на ранг листи.</a:t>
            </a:r>
            <a:endParaRPr lang="en-US" sz="1400" dirty="0"/>
          </a:p>
        </p:txBody>
      </p:sp>
      <p:sp>
        <p:nvSpPr>
          <p:cNvPr id="24" name="Rounded Rectangular Callout 23"/>
          <p:cNvSpPr/>
          <p:nvPr/>
        </p:nvSpPr>
        <p:spPr>
          <a:xfrm>
            <a:off x="5943600" y="984670"/>
            <a:ext cx="2971800" cy="700685"/>
          </a:xfrm>
          <a:prstGeom prst="wedgeRoundRectCallout">
            <a:avLst>
              <a:gd name="adj1" fmla="val 26460"/>
              <a:gd name="adj2" fmla="val 13342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Р</a:t>
            </a:r>
            <a:r>
              <a:rPr lang="sr-Cyrl-RS" sz="1600" dirty="0" smtClean="0"/>
              <a:t>адове својих другара могли смо да видимо на одељенском сајту.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6" b="9343"/>
          <a:stretch/>
        </p:blipFill>
        <p:spPr>
          <a:xfrm>
            <a:off x="7378598" y="1784855"/>
            <a:ext cx="1462793" cy="2118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b="15237"/>
          <a:stretch/>
        </p:blipFill>
        <p:spPr>
          <a:xfrm>
            <a:off x="216447" y="4656745"/>
            <a:ext cx="1571715" cy="19575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52497"/>
            <a:ext cx="2148592" cy="234514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52400" y="974754"/>
            <a:ext cx="2819400" cy="893659"/>
          </a:xfrm>
          <a:prstGeom prst="wedgeRoundRectCallout">
            <a:avLst>
              <a:gd name="adj1" fmla="val 1293"/>
              <a:gd name="adj2" fmla="val 6058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400" dirty="0" smtClean="0"/>
              <a:t>После сваког урађеног теста могли смо да видимо шта нам је тачно и да исправимо нетачне одговоре.</a:t>
            </a:r>
            <a:endParaRPr lang="en-US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7" y="1358318"/>
            <a:ext cx="1117402" cy="19894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53346" y="3347757"/>
            <a:ext cx="185427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1600" dirty="0" smtClean="0"/>
              <a:t>Ученички радови у </a:t>
            </a:r>
            <a:r>
              <a:rPr lang="sr-Latn-RS" sz="1600" dirty="0" smtClean="0"/>
              <a:t>Google classroom</a:t>
            </a:r>
            <a:endParaRPr lang="sr-Cyrl-R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39" y="3456938"/>
            <a:ext cx="2266512" cy="302201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248400" y="4032261"/>
            <a:ext cx="2592991" cy="844539"/>
          </a:xfrm>
          <a:prstGeom prst="wedgeRoundRectCallout">
            <a:avLst>
              <a:gd name="adj1" fmla="val -14901"/>
              <a:gd name="adj2" fmla="val 7059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И за крај, </a:t>
            </a:r>
            <a:r>
              <a:rPr lang="sr-Cyrl-RS" dirty="0" smtClean="0">
                <a:hlinkClick r:id="rId17"/>
              </a:rPr>
              <a:t>огледи које смо сами измислили</a:t>
            </a:r>
            <a:r>
              <a:rPr lang="sr-Cyrl-RS" dirty="0" smtClean="0"/>
              <a:t>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249190"/>
            <a:ext cx="1868031" cy="12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57700" y="4035110"/>
            <a:ext cx="1638300" cy="932836"/>
          </a:xfrm>
          <a:prstGeom prst="wedgeRoundRectCallout">
            <a:avLst>
              <a:gd name="adj1" fmla="val -25006"/>
              <a:gd name="adj2" fmla="val 6966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600" dirty="0" smtClean="0"/>
              <a:t>Највише радости донеле су </a:t>
            </a:r>
            <a:r>
              <a:rPr lang="sr-Cyrl-RS" sz="1600" dirty="0" smtClean="0">
                <a:hlinkClick r:id="rId19"/>
              </a:rPr>
              <a:t>игре уживо!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365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1295" cy="6900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850" y="228600"/>
            <a:ext cx="4648200" cy="563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Cyrl-R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</a:t>
            </a:r>
            <a:r>
              <a:rPr lang="sr-Cyrl-R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аставна јединица: </a:t>
            </a:r>
            <a:r>
              <a:rPr lang="sr-Cyrl-R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ВОДА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126" y="914400"/>
            <a:ext cx="2526574" cy="2057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7" descr="Water should be for Holland what oil is for Saudi Arabi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4866"/>
          <a:stretch/>
        </p:blipFill>
        <p:spPr>
          <a:xfrm>
            <a:off x="184047" y="876625"/>
            <a:ext cx="3429000" cy="584785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200400" y="1132318"/>
            <a:ext cx="2667000" cy="1382282"/>
          </a:xfrm>
          <a:prstGeom prst="wedgeRoundRectCallout">
            <a:avLst>
              <a:gd name="adj1" fmla="val -76587"/>
              <a:gd name="adj2" fmla="val 6968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Погледајте следеће линкове кликом на наслове! Овако смо у нашој онлајн учионици учили о води: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33277" y="3060959"/>
            <a:ext cx="228600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002060"/>
                </a:solidFill>
                <a:hlinkClick r:id="rId5"/>
              </a:rPr>
              <a:t>Интерактивна </a:t>
            </a:r>
            <a:r>
              <a:rPr lang="sr-Cyrl-RS" dirty="0" smtClean="0">
                <a:solidFill>
                  <a:srgbClr val="002060"/>
                </a:solidFill>
                <a:hlinkClick r:id="rId5"/>
              </a:rPr>
              <a:t>слика</a:t>
            </a:r>
            <a:endParaRPr lang="sr-Cyrl-RS" dirty="0" smtClean="0">
              <a:solidFill>
                <a:srgbClr val="002060"/>
              </a:solidFill>
            </a:endParaRPr>
          </a:p>
          <a:p>
            <a:r>
              <a:rPr lang="sr-Cyrl-RS" sz="1000" dirty="0" smtClean="0">
                <a:solidFill>
                  <a:srgbClr val="002060"/>
                </a:solidFill>
              </a:rPr>
              <a:t>-кључни појмови</a:t>
            </a:r>
          </a:p>
          <a:p>
            <a:endParaRPr lang="sr-Cyrl-RS" sz="1000" dirty="0" smtClean="0">
              <a:solidFill>
                <a:srgbClr val="002060"/>
              </a:solidFill>
            </a:endParaRPr>
          </a:p>
          <a:p>
            <a:endParaRPr lang="sr-Cyrl-RS" sz="1000" dirty="0">
              <a:solidFill>
                <a:srgbClr val="002060"/>
              </a:solidFill>
            </a:endParaRPr>
          </a:p>
          <a:p>
            <a:endParaRPr lang="sr-Cyrl-RS" sz="1000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  <a:p>
            <a:endParaRPr lang="sr-Cyrl-RS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876" y="3663674"/>
            <a:ext cx="1633884" cy="10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2072" y="4953000"/>
            <a:ext cx="2283352" cy="1785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002060"/>
                </a:solidFill>
                <a:hlinkClick r:id="rId7"/>
              </a:rPr>
              <a:t>Презентација</a:t>
            </a:r>
            <a:endParaRPr lang="sr-Cyrl-RS" dirty="0" smtClean="0">
              <a:solidFill>
                <a:srgbClr val="002060"/>
              </a:solidFill>
            </a:endParaRPr>
          </a:p>
          <a:p>
            <a:r>
              <a:rPr lang="sr-Cyrl-RS" sz="1000" dirty="0" smtClean="0">
                <a:solidFill>
                  <a:srgbClr val="002060"/>
                </a:solidFill>
              </a:rPr>
              <a:t>-огледи</a:t>
            </a:r>
            <a:endParaRPr lang="sr-Cyrl-RS" sz="1000" dirty="0">
              <a:solidFill>
                <a:srgbClr val="002060"/>
              </a:solidFill>
            </a:endParaRPr>
          </a:p>
          <a:p>
            <a:endParaRPr lang="sr-Cyrl-RS" sz="1000" dirty="0">
              <a:solidFill>
                <a:srgbClr val="002060"/>
              </a:solidFill>
            </a:endParaRPr>
          </a:p>
          <a:p>
            <a:endParaRPr lang="sr-Cyrl-RS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  <a:p>
            <a:endParaRPr lang="sr-Cyrl-RS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982" y="5450584"/>
            <a:ext cx="1633884" cy="121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33634" y="3091737"/>
            <a:ext cx="2297974" cy="1785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002060"/>
                </a:solidFill>
                <a:hlinkClick r:id="rId9"/>
              </a:rPr>
              <a:t>Тест</a:t>
            </a:r>
            <a:endParaRPr lang="sr-Cyrl-RS" dirty="0" smtClean="0">
              <a:solidFill>
                <a:srgbClr val="002060"/>
              </a:solidFill>
            </a:endParaRPr>
          </a:p>
          <a:p>
            <a:r>
              <a:rPr lang="sr-Cyrl-RS" sz="1000" dirty="0" smtClean="0">
                <a:solidFill>
                  <a:srgbClr val="002060"/>
                </a:solidFill>
              </a:rPr>
              <a:t>-провери своје знање</a:t>
            </a:r>
          </a:p>
          <a:p>
            <a:endParaRPr lang="sr-Cyrl-RS" sz="1000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  <a:p>
            <a:endParaRPr lang="sr-Cyrl-RS" dirty="0" smtClean="0">
              <a:solidFill>
                <a:srgbClr val="002060"/>
              </a:solidFill>
            </a:endParaRPr>
          </a:p>
          <a:p>
            <a:endParaRPr lang="sr-Cyrl-RS" dirty="0">
              <a:solidFill>
                <a:srgbClr val="002060"/>
              </a:solidFill>
            </a:endParaRPr>
          </a:p>
          <a:p>
            <a:endParaRPr lang="sr-Cyrl-RS" dirty="0" smtClean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473" y="3663674"/>
            <a:ext cx="1468937" cy="10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33634" y="4953000"/>
            <a:ext cx="2315066" cy="17851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1"/>
              </a:rPr>
              <a:t>Песмица</a:t>
            </a:r>
            <a:endParaRPr lang="sr-Cyrl-RS" dirty="0" smtClean="0"/>
          </a:p>
          <a:p>
            <a:r>
              <a:rPr lang="sr-Cyrl-RS" sz="1000" dirty="0" smtClean="0"/>
              <a:t>-корелација:музичка култура</a:t>
            </a: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73" y="5598929"/>
            <a:ext cx="1870154" cy="104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3534" y="512907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3"/>
              </a:rPr>
              <a:t>Мозгалица</a:t>
            </a:r>
            <a:endParaRPr lang="en-US" dirty="0"/>
          </a:p>
        </p:txBody>
      </p:sp>
      <p:sp>
        <p:nvSpPr>
          <p:cNvPr id="6" name="Action Button: Help 5">
            <a:hlinkClick r:id="rId13" highlightClick="1"/>
          </p:cNvPr>
          <p:cNvSpPr/>
          <p:nvPr/>
        </p:nvSpPr>
        <p:spPr>
          <a:xfrm>
            <a:off x="775938" y="5151655"/>
            <a:ext cx="304800" cy="324163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75343" y="574225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4"/>
              </a:rPr>
              <a:t>Укрштеница</a:t>
            </a:r>
            <a:endParaRPr lang="en-US" dirty="0"/>
          </a:p>
        </p:txBody>
      </p:sp>
      <p:sp>
        <p:nvSpPr>
          <p:cNvPr id="13" name="Heptagon 12">
            <a:hlinkClick r:id="rId14"/>
          </p:cNvPr>
          <p:cNvSpPr/>
          <p:nvPr/>
        </p:nvSpPr>
        <p:spPr>
          <a:xfrm>
            <a:off x="807585" y="5798080"/>
            <a:ext cx="241506" cy="257685"/>
          </a:xfrm>
          <a:prstGeom prst="hep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5433" y="6267886"/>
            <a:ext cx="16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5"/>
              </a:rPr>
              <a:t>Занимљивост</a:t>
            </a:r>
            <a:endParaRPr lang="en-US" dirty="0"/>
          </a:p>
        </p:txBody>
      </p:sp>
      <p:sp>
        <p:nvSpPr>
          <p:cNvPr id="17" name="7-Point Star 16">
            <a:hlinkClick r:id="rId15"/>
          </p:cNvPr>
          <p:cNvSpPr/>
          <p:nvPr/>
        </p:nvSpPr>
        <p:spPr>
          <a:xfrm>
            <a:off x="816751" y="6368121"/>
            <a:ext cx="232340" cy="216318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83534" y="5498402"/>
            <a:ext cx="1780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00" dirty="0" smtClean="0"/>
              <a:t>-корелација:математика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168178" y="4608961"/>
            <a:ext cx="126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6"/>
              </a:rPr>
              <a:t>Слагалица</a:t>
            </a:r>
            <a:endParaRPr lang="sr-Cyrl-RS" dirty="0" smtClean="0"/>
          </a:p>
          <a:p>
            <a:r>
              <a:rPr lang="sr-Cyrl-RS" sz="1000" dirty="0" smtClean="0"/>
              <a:t>-водени саобраћај</a:t>
            </a:r>
            <a:endParaRPr lang="en-US" sz="1000" dirty="0"/>
          </a:p>
        </p:txBody>
      </p:sp>
      <p:pic>
        <p:nvPicPr>
          <p:cNvPr id="27" name="Picture 2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90" b="84390" l="0" r="96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1" y="4751456"/>
            <a:ext cx="437454" cy="42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xplosion 1 19"/>
          <p:cNvSpPr/>
          <p:nvPr/>
        </p:nvSpPr>
        <p:spPr>
          <a:xfrm>
            <a:off x="314479" y="3663674"/>
            <a:ext cx="1265430" cy="1027561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000" b="1" dirty="0" smtClean="0">
                <a:solidFill>
                  <a:schemeClr val="tx2">
                    <a:lumMod val="75000"/>
                  </a:schemeClr>
                </a:solidFill>
              </a:rPr>
              <a:t>Прилози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7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241295" cy="6854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7855" y="2590800"/>
            <a:ext cx="5015412" cy="791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sr-Cyrl-RS" sz="1000" dirty="0" smtClean="0">
                <a:hlinkClick r:id="rId3"/>
              </a:rPr>
              <a:t>Видео</a:t>
            </a:r>
            <a:endParaRPr lang="en-US" sz="1000" dirty="0"/>
          </a:p>
        </p:txBody>
      </p:sp>
      <p:pic>
        <p:nvPicPr>
          <p:cNvPr id="2050" name="Picture 2" descr="https://mudrice1water.files.wordpress.com/2020/04/projekat.png?w=10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391" y="1684103"/>
            <a:ext cx="5257800" cy="17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udrice1water.files.wordpress.com/2020/04/4223444544.png?w=50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434993"/>
            <a:ext cx="2628900" cy="35604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mudrice1water.files.wordpress.com/2020/04/42234445443.png?w=45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109" y="3545878"/>
            <a:ext cx="2091082" cy="314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Forward or Next 4">
            <a:hlinkClick r:id="rId3" highlightClick="1"/>
          </p:cNvPr>
          <p:cNvSpPr/>
          <p:nvPr/>
        </p:nvSpPr>
        <p:spPr>
          <a:xfrm>
            <a:off x="6788038" y="1313704"/>
            <a:ext cx="304800" cy="304800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549627" y="501658"/>
            <a:ext cx="4375173" cy="740514"/>
          </a:xfrm>
          <a:prstGeom prst="wedgeRoundRectCallout">
            <a:avLst>
              <a:gd name="adj1" fmla="val -71812"/>
              <a:gd name="adj2" fmla="val 11563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tx2">
                    <a:lumMod val="75000"/>
                  </a:schemeClr>
                </a:solidFill>
              </a:rPr>
              <a:t>Ово су неки од наших радова: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3550" y="127053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3"/>
              </a:rPr>
              <a:t>Видео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781"/>
            <a:ext cx="3581400" cy="6376380"/>
          </a:xfrm>
          <a:prstGeom prst="rect">
            <a:avLst/>
          </a:prstGeom>
        </p:spPr>
      </p:pic>
      <p:pic>
        <p:nvPicPr>
          <p:cNvPr id="3074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166708"/>
            <a:ext cx="76150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379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70" y="880491"/>
            <a:ext cx="5074256" cy="55384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0"/>
          <a:stretch/>
        </p:blipFill>
        <p:spPr bwMode="auto">
          <a:xfrm>
            <a:off x="228600" y="306824"/>
            <a:ext cx="303705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847460" y="290289"/>
            <a:ext cx="2362200" cy="2016913"/>
          </a:xfrm>
          <a:prstGeom prst="wedgeRoundRectCallout">
            <a:avLst>
              <a:gd name="adj1" fmla="val 45915"/>
              <a:gd name="adj2" fmla="val 7340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Наставна јединица: ВАЗДУХ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059177"/>
            <a:ext cx="2240727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>
                <a:hlinkClick r:id="rId5"/>
              </a:rPr>
              <a:t>Интерактивна </a:t>
            </a:r>
            <a:r>
              <a:rPr lang="sr-Cyrl-RS" dirty="0" smtClean="0">
                <a:hlinkClick r:id="rId5"/>
              </a:rPr>
              <a:t>слика</a:t>
            </a:r>
            <a:endParaRPr lang="sr-Cyrl-RS" dirty="0" smtClean="0"/>
          </a:p>
          <a:p>
            <a:r>
              <a:rPr lang="sr-Cyrl-RS" sz="1000" dirty="0" smtClean="0">
                <a:solidFill>
                  <a:srgbClr val="002060"/>
                </a:solidFill>
              </a:rPr>
              <a:t>-кључни појмови</a:t>
            </a:r>
          </a:p>
          <a:p>
            <a:endParaRPr lang="sr-Cyrl-RS" sz="1000" dirty="0">
              <a:solidFill>
                <a:srgbClr val="002060"/>
              </a:solidFill>
            </a:endParaRPr>
          </a:p>
          <a:p>
            <a:endParaRPr lang="sr-Cyrl-RS" sz="1000" dirty="0">
              <a:solidFill>
                <a:srgbClr val="002060"/>
              </a:solidFill>
            </a:endParaRPr>
          </a:p>
          <a:p>
            <a:endParaRPr lang="sr-Cyrl-RS" sz="1000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15" y="3603709"/>
            <a:ext cx="1674645" cy="96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9001" y="591635"/>
            <a:ext cx="2286000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7"/>
              </a:rPr>
              <a:t>Презентација</a:t>
            </a:r>
            <a:endParaRPr lang="sr-Cyrl-RS" dirty="0" smtClean="0"/>
          </a:p>
          <a:p>
            <a:r>
              <a:rPr lang="sr-Cyrl-RS" sz="1000" dirty="0" smtClean="0">
                <a:solidFill>
                  <a:srgbClr val="002060"/>
                </a:solidFill>
              </a:rPr>
              <a:t>-огледи</a:t>
            </a:r>
            <a:endParaRPr lang="sr-Cyrl-RS" sz="1000" dirty="0">
              <a:solidFill>
                <a:srgbClr val="002060"/>
              </a:solidFill>
            </a:endParaRP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1142999"/>
            <a:ext cx="1905000" cy="1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4786" y="3079829"/>
            <a:ext cx="2125715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9"/>
              </a:rPr>
              <a:t>Тест</a:t>
            </a:r>
            <a:endParaRPr lang="sr-Cyrl-RS" dirty="0" smtClean="0"/>
          </a:p>
          <a:p>
            <a:r>
              <a:rPr lang="sr-Cyrl-RS" sz="1000" dirty="0" smtClean="0"/>
              <a:t>-провери своје знање</a:t>
            </a: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sz="1000" dirty="0"/>
          </a:p>
          <a:p>
            <a:endParaRPr lang="sr-Cyrl-RS" sz="1000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607" y="3603709"/>
            <a:ext cx="1870594" cy="99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219" y="4953000"/>
            <a:ext cx="2248307" cy="1785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1"/>
              </a:rPr>
              <a:t>Игрица</a:t>
            </a:r>
            <a:endParaRPr lang="sr-Cyrl-RS" dirty="0" smtClean="0"/>
          </a:p>
          <a:p>
            <a:r>
              <a:rPr lang="sr-Cyrl-RS" sz="1000" dirty="0" smtClean="0"/>
              <a:t>-погађање појмова из лекције</a:t>
            </a: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1" r="9805" b="10407"/>
          <a:stretch/>
        </p:blipFill>
        <p:spPr bwMode="auto">
          <a:xfrm>
            <a:off x="496177" y="5507603"/>
            <a:ext cx="1674644" cy="113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86457" y="4936621"/>
            <a:ext cx="2104044" cy="1785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>
                <a:hlinkClick r:id="rId13"/>
              </a:rPr>
              <a:t>Трка </a:t>
            </a:r>
            <a:r>
              <a:rPr lang="sr-Cyrl-RS" dirty="0" smtClean="0">
                <a:hlinkClick r:id="rId13"/>
              </a:rPr>
              <a:t>гусеница</a:t>
            </a:r>
            <a:endParaRPr lang="sr-Cyrl-RS" dirty="0" smtClean="0"/>
          </a:p>
          <a:p>
            <a:r>
              <a:rPr lang="sr-Cyrl-RS" sz="1000" dirty="0" smtClean="0"/>
              <a:t>-корелација :ликовна култура </a:t>
            </a: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247" y="5430370"/>
            <a:ext cx="1777954" cy="12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2764" y="450235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5"/>
              </a:rPr>
              <a:t>Мозгалица</a:t>
            </a:r>
            <a:endParaRPr lang="sr-Cyrl-RS" dirty="0" smtClean="0"/>
          </a:p>
          <a:p>
            <a:r>
              <a:rPr lang="sr-Cyrl-RS" sz="1000" dirty="0" smtClean="0"/>
              <a:t>-корелација:математика</a:t>
            </a:r>
            <a:endParaRPr lang="en-US" sz="1000" dirty="0"/>
          </a:p>
        </p:txBody>
      </p:sp>
      <p:sp>
        <p:nvSpPr>
          <p:cNvPr id="3" name="Action Button: Help 2">
            <a:hlinkClick r:id="rId15" highlightClick="1"/>
          </p:cNvPr>
          <p:cNvSpPr/>
          <p:nvPr/>
        </p:nvSpPr>
        <p:spPr>
          <a:xfrm>
            <a:off x="5895254" y="4566589"/>
            <a:ext cx="358472" cy="316579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74" y="6250060"/>
            <a:ext cx="323948" cy="33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1340" y="6136740"/>
            <a:ext cx="183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6"/>
              </a:rPr>
              <a:t>Песмица</a:t>
            </a:r>
            <a:endParaRPr lang="sr-Cyrl-RS" dirty="0" smtClean="0"/>
          </a:p>
          <a:p>
            <a:r>
              <a:rPr lang="sr-Cyrl-RS" sz="1000" dirty="0" smtClean="0"/>
              <a:t>-корелација:музичка култура</a:t>
            </a:r>
            <a:endParaRPr lang="en-US" sz="1000" dirty="0"/>
          </a:p>
        </p:txBody>
      </p:sp>
      <p:pic>
        <p:nvPicPr>
          <p:cNvPr id="1028" name="Picture 4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4970815"/>
            <a:ext cx="303451" cy="27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0713" y="4925169"/>
            <a:ext cx="17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8"/>
              </a:rPr>
              <a:t>Игра памћења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0578" y="575503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20"/>
              </a:rPr>
              <a:t>Занимљивост</a:t>
            </a:r>
            <a:endParaRPr lang="en-US" dirty="0"/>
          </a:p>
        </p:txBody>
      </p:sp>
      <p:sp>
        <p:nvSpPr>
          <p:cNvPr id="14" name="7-Point Star 13"/>
          <p:cNvSpPr/>
          <p:nvPr/>
        </p:nvSpPr>
        <p:spPr>
          <a:xfrm>
            <a:off x="5943274" y="5808108"/>
            <a:ext cx="262432" cy="263193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676" b="894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38" y="5316273"/>
            <a:ext cx="503941" cy="42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37870" y="5322937"/>
            <a:ext cx="1536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21"/>
              </a:rPr>
              <a:t>Слагалица</a:t>
            </a:r>
            <a:endParaRPr lang="sr-Cyrl-RS" dirty="0" smtClean="0"/>
          </a:p>
          <a:p>
            <a:r>
              <a:rPr lang="sr-Cyrl-RS" sz="1000" dirty="0" smtClean="0"/>
              <a:t>-ваздушни саобраћај</a:t>
            </a:r>
            <a:endParaRPr lang="en-US" sz="1000" dirty="0"/>
          </a:p>
        </p:txBody>
      </p:sp>
      <p:sp>
        <p:nvSpPr>
          <p:cNvPr id="27" name="Explosion 1 26"/>
          <p:cNvSpPr/>
          <p:nvPr/>
        </p:nvSpPr>
        <p:spPr>
          <a:xfrm>
            <a:off x="4572001" y="5474134"/>
            <a:ext cx="1256232" cy="1027561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000" b="1" dirty="0" smtClean="0">
                <a:solidFill>
                  <a:schemeClr val="tx2">
                    <a:lumMod val="75000"/>
                  </a:schemeClr>
                </a:solidFill>
              </a:rPr>
              <a:t>Прилози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70" y="1600200"/>
            <a:ext cx="40036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sz="1000" dirty="0" smtClean="0"/>
          </a:p>
          <a:p>
            <a:endParaRPr lang="en-US" sz="1000" dirty="0"/>
          </a:p>
        </p:txBody>
      </p:sp>
      <p:pic>
        <p:nvPicPr>
          <p:cNvPr id="2052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263" y="199691"/>
            <a:ext cx="2319338" cy="131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mudrice1water.files.wordpress.com/2020/04/untitledgp123-1.png?w=46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923" y="747557"/>
            <a:ext cx="1615572" cy="22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923" y="3429000"/>
            <a:ext cx="1615572" cy="18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Forward or Next 4">
            <a:hlinkClick r:id="rId2" highlightClick="1"/>
          </p:cNvPr>
          <p:cNvSpPr/>
          <p:nvPr/>
        </p:nvSpPr>
        <p:spPr>
          <a:xfrm>
            <a:off x="4379720" y="6261930"/>
            <a:ext cx="305156" cy="357499"/>
          </a:xfrm>
          <a:prstGeom prst="actionButtonForwardNex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rId4" highlightClick="1"/>
          </p:cNvPr>
          <p:cNvSpPr/>
          <p:nvPr/>
        </p:nvSpPr>
        <p:spPr>
          <a:xfrm>
            <a:off x="4404467" y="1088454"/>
            <a:ext cx="304800" cy="350462"/>
          </a:xfrm>
          <a:prstGeom prst="actionButtonForwardNex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719131" y="1102987"/>
            <a:ext cx="2185454" cy="914400"/>
          </a:xfrm>
          <a:prstGeom prst="wedgeRoundRectCallout">
            <a:avLst>
              <a:gd name="adj1" fmla="val 5774"/>
              <a:gd name="adj2" fmla="val 7091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tx2">
                    <a:lumMod val="75000"/>
                  </a:schemeClr>
                </a:solidFill>
              </a:rPr>
              <a:t>Наши радови: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5" t="13751" r="-2" b="26246"/>
          <a:stretch/>
        </p:blipFill>
        <p:spPr>
          <a:xfrm>
            <a:off x="-41661" y="199691"/>
            <a:ext cx="3249538" cy="64180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4" b="1174"/>
          <a:stretch/>
        </p:blipFill>
        <p:spPr>
          <a:xfrm>
            <a:off x="4294264" y="1382889"/>
            <a:ext cx="4610322" cy="5234857"/>
          </a:xfrm>
          <a:prstGeom prst="rect">
            <a:avLst/>
          </a:prstGeom>
        </p:spPr>
      </p:pic>
      <p:pic>
        <p:nvPicPr>
          <p:cNvPr id="2054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261" y="5288929"/>
            <a:ext cx="2319336" cy="132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261" y="1694252"/>
            <a:ext cx="2319338" cy="130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Forward or Next 6">
            <a:hlinkClick r:id="rId11" highlightClick="1"/>
          </p:cNvPr>
          <p:cNvSpPr/>
          <p:nvPr/>
        </p:nvSpPr>
        <p:spPr>
          <a:xfrm>
            <a:off x="4381500" y="2533152"/>
            <a:ext cx="305156" cy="390621"/>
          </a:xfrm>
          <a:prstGeom prst="actionButtonForwardNex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Forward or Next 1">
            <a:hlinkClick r:id="rId2" highlightClick="1"/>
          </p:cNvPr>
          <p:cNvSpPr/>
          <p:nvPr/>
        </p:nvSpPr>
        <p:spPr>
          <a:xfrm>
            <a:off x="4407494" y="6106808"/>
            <a:ext cx="304800" cy="355817"/>
          </a:xfrm>
          <a:prstGeom prst="actionButtonForwardNex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886" y="-76200"/>
            <a:ext cx="9191886" cy="693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542" y="298555"/>
            <a:ext cx="2788602" cy="2245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b="15237"/>
          <a:stretch/>
        </p:blipFill>
        <p:spPr>
          <a:xfrm>
            <a:off x="333285" y="1538764"/>
            <a:ext cx="3889411" cy="4844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1545" y="402848"/>
            <a:ext cx="2325655" cy="1785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5"/>
              </a:rPr>
              <a:t>Интерактивна слика</a:t>
            </a:r>
            <a:endParaRPr lang="sr-Cyrl-RS" dirty="0" smtClean="0"/>
          </a:p>
          <a:p>
            <a:r>
              <a:rPr lang="sr-Cyrl-RS" sz="1000" dirty="0" smtClean="0"/>
              <a:t>-кључни појмови</a:t>
            </a:r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009" y="962635"/>
            <a:ext cx="1671663" cy="115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1545" y="2298856"/>
            <a:ext cx="2325656" cy="1661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7"/>
              </a:rPr>
              <a:t>Презентација</a:t>
            </a:r>
            <a:endParaRPr lang="sr-Cyrl-RS" dirty="0" smtClean="0"/>
          </a:p>
          <a:p>
            <a:r>
              <a:rPr lang="sr-Cyrl-RS" sz="1000" dirty="0" smtClean="0"/>
              <a:t>-огледи</a:t>
            </a:r>
          </a:p>
          <a:p>
            <a:endParaRPr lang="sr-Cyrl-RS" sz="1000" dirty="0" smtClean="0"/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609" y="2797528"/>
            <a:ext cx="1521843" cy="114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4604" y="4038600"/>
            <a:ext cx="2325655" cy="16312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9"/>
              </a:rPr>
              <a:t>Тест</a:t>
            </a:r>
            <a:endParaRPr lang="sr-Cyrl-RS" dirty="0" smtClean="0"/>
          </a:p>
          <a:p>
            <a:r>
              <a:rPr lang="sr-Cyrl-RS" sz="1000" dirty="0" smtClean="0"/>
              <a:t>-провери своје знање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396" y="4544681"/>
            <a:ext cx="1609276" cy="112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6298" y="2797528"/>
            <a:ext cx="2420596" cy="1661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1"/>
              </a:rPr>
              <a:t>Посластица  </a:t>
            </a:r>
          </a:p>
          <a:p>
            <a:r>
              <a:rPr lang="sr-Cyrl-RS" sz="1000" dirty="0" smtClean="0"/>
              <a:t>-корелација:ликовна култура</a:t>
            </a:r>
          </a:p>
          <a:p>
            <a:endParaRPr lang="sr-Cyrl-RS" sz="1000" dirty="0"/>
          </a:p>
          <a:p>
            <a:endParaRPr lang="sr-Cyrl-RS" sz="1000" dirty="0" smtClean="0"/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147" y="3343159"/>
            <a:ext cx="186008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86298" y="4567106"/>
            <a:ext cx="2420596" cy="166199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3"/>
              </a:rPr>
              <a:t>Чупавци</a:t>
            </a:r>
            <a:endParaRPr lang="sr-Cyrl-RS" dirty="0" smtClean="0"/>
          </a:p>
          <a:p>
            <a:r>
              <a:rPr lang="sr-Cyrl-RS" sz="1000" dirty="0" smtClean="0"/>
              <a:t>-корелација:ликовна култура</a:t>
            </a:r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sz="1000" dirty="0"/>
          </a:p>
          <a:p>
            <a:endParaRPr lang="sr-Cyrl-RS" sz="10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373" y="5045607"/>
            <a:ext cx="1803857" cy="112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21873" y="546027"/>
            <a:ext cx="3200400" cy="990602"/>
          </a:xfrm>
          <a:prstGeom prst="wedgeRoundRectCallout">
            <a:avLst>
              <a:gd name="adj1" fmla="val -21834"/>
              <a:gd name="adj2" fmla="val 8529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Наставна јединица: </a:t>
            </a:r>
            <a:r>
              <a:rPr lang="sr-Cyrl-RS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sr-Latn-RS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sr-Cyrl-RS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МЉИШТЕ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01942" y="616371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5"/>
              </a:rPr>
              <a:t>Мозгалица</a:t>
            </a:r>
            <a:endParaRPr lang="en-US" dirty="0"/>
          </a:p>
        </p:txBody>
      </p:sp>
      <p:sp>
        <p:nvSpPr>
          <p:cNvPr id="10" name="Action Button: Help 9">
            <a:hlinkClick r:id="rId15" highlightClick="1"/>
          </p:cNvPr>
          <p:cNvSpPr/>
          <p:nvPr/>
        </p:nvSpPr>
        <p:spPr>
          <a:xfrm>
            <a:off x="5429259" y="6229099"/>
            <a:ext cx="381000" cy="327848"/>
          </a:xfrm>
          <a:prstGeom prst="actionButtonHel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540895" y="6025776"/>
            <a:ext cx="969867" cy="40664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000" b="1" dirty="0">
                <a:solidFill>
                  <a:schemeClr val="tx2">
                    <a:lumMod val="75000"/>
                  </a:schemeClr>
                </a:solidFill>
              </a:rPr>
              <a:t>Прилози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7609" y="5867400"/>
            <a:ext cx="180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6"/>
              </a:rPr>
              <a:t>Занимљивост</a:t>
            </a:r>
            <a:endParaRPr lang="en-US" dirty="0"/>
          </a:p>
        </p:txBody>
      </p:sp>
      <p:sp>
        <p:nvSpPr>
          <p:cNvPr id="14" name="7-Point Star 13">
            <a:hlinkClick r:id="rId16"/>
          </p:cNvPr>
          <p:cNvSpPr/>
          <p:nvPr/>
        </p:nvSpPr>
        <p:spPr>
          <a:xfrm>
            <a:off x="5479605" y="5867400"/>
            <a:ext cx="280307" cy="306482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886" y="-33439"/>
            <a:ext cx="9191886" cy="693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099" y="1863978"/>
            <a:ext cx="2514600" cy="141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Forward or Next 7">
            <a:hlinkClick r:id="rId4" highlightClick="1"/>
          </p:cNvPr>
          <p:cNvSpPr/>
          <p:nvPr/>
        </p:nvSpPr>
        <p:spPr>
          <a:xfrm>
            <a:off x="7950235" y="2736520"/>
            <a:ext cx="381000" cy="413930"/>
          </a:xfrm>
          <a:prstGeom prst="actionButtonForwardNext">
            <a:avLst/>
          </a:prstGeom>
          <a:solidFill>
            <a:srgbClr val="FF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1"/>
          <a:stretch/>
        </p:blipFill>
        <p:spPr>
          <a:xfrm>
            <a:off x="5334000" y="3440265"/>
            <a:ext cx="3284660" cy="2776000"/>
          </a:xfrm>
          <a:prstGeom prst="rect">
            <a:avLst/>
          </a:prstGeom>
        </p:spPr>
      </p:pic>
      <p:pic>
        <p:nvPicPr>
          <p:cNvPr id="1026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099" y="302582"/>
            <a:ext cx="2514600" cy="138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ction Button: Forward or Next 8">
            <a:hlinkClick r:id="rId9" highlightClick="1"/>
          </p:cNvPr>
          <p:cNvSpPr/>
          <p:nvPr/>
        </p:nvSpPr>
        <p:spPr>
          <a:xfrm>
            <a:off x="7988335" y="1225597"/>
            <a:ext cx="342900" cy="381000"/>
          </a:xfrm>
          <a:prstGeom prst="actionButtonForwardNext">
            <a:avLst/>
          </a:prstGeom>
          <a:solidFill>
            <a:srgbClr val="FF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2582"/>
            <a:ext cx="3809999" cy="5913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3507163" y="185528"/>
            <a:ext cx="2114821" cy="7321848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609600" y="0"/>
            <a:ext cx="3048000" cy="1416097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Наши радови</a:t>
            </a:r>
            <a:endParaRPr lang="en-US" dirty="0"/>
          </a:p>
        </p:txBody>
      </p:sp>
      <p:pic>
        <p:nvPicPr>
          <p:cNvPr id="5126" name="Picture 6" descr="https://mudrice1water.files.wordpress.com/2020/04/d183d182d0bed180d0b0d0ba233323221333221.png?w=50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572" y="4876800"/>
            <a:ext cx="1148333" cy="15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27143" y="5736522"/>
            <a:ext cx="175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3"/>
              </a:rPr>
              <a:t>Јежева кућица</a:t>
            </a:r>
            <a:endParaRPr lang="en-US" dirty="0" smtClean="0"/>
          </a:p>
          <a:p>
            <a:r>
              <a:rPr lang="sr-Cyrl-RS" sz="1000" dirty="0" smtClean="0"/>
              <a:t>-корелација :српски језик</a:t>
            </a:r>
            <a:endParaRPr lang="en-US" sz="1000" dirty="0"/>
          </a:p>
        </p:txBody>
      </p:sp>
      <p:pic>
        <p:nvPicPr>
          <p:cNvPr id="13" name="Picture 3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056" y="5820846"/>
            <a:ext cx="360291" cy="35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5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635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2641"/>
            <a:ext cx="4965106" cy="66201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2971800" cy="283078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4321" y="457200"/>
            <a:ext cx="2819400" cy="1295400"/>
          </a:xfrm>
          <a:prstGeom prst="wedgeRoundRectCallout">
            <a:avLst>
              <a:gd name="adj1" fmla="val -38312"/>
              <a:gd name="adj2" fmla="val 10952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tx2">
                    <a:lumMod val="75000"/>
                  </a:schemeClr>
                </a:solidFill>
              </a:rPr>
              <a:t>Наставна јединица: </a:t>
            </a:r>
            <a:r>
              <a:rPr lang="sr-Cyrl-RS" sz="4000" b="1" dirty="0" smtClean="0">
                <a:solidFill>
                  <a:schemeClr val="tx2">
                    <a:lumMod val="75000"/>
                  </a:schemeClr>
                </a:solidFill>
              </a:rPr>
              <a:t>СУНЦЕ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0810" y="3201733"/>
            <a:ext cx="22098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>
                <a:hlinkClick r:id="rId5"/>
              </a:rPr>
              <a:t>Интерактивна </a:t>
            </a:r>
            <a:r>
              <a:rPr lang="sr-Cyrl-RS" dirty="0" smtClean="0">
                <a:hlinkClick r:id="rId5"/>
              </a:rPr>
              <a:t>слика</a:t>
            </a:r>
            <a:endParaRPr lang="sr-Cyrl-RS" dirty="0" smtClean="0"/>
          </a:p>
          <a:p>
            <a:r>
              <a:rPr lang="sr-Cyrl-RS" sz="1000" dirty="0" smtClean="0"/>
              <a:t>-кључни појмови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841" y="3733800"/>
            <a:ext cx="1676400" cy="98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50810" y="4939585"/>
            <a:ext cx="2209800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7"/>
              </a:rPr>
              <a:t>Презентација</a:t>
            </a:r>
            <a:endParaRPr lang="sr-Cyrl-RS" dirty="0" smtClean="0"/>
          </a:p>
          <a:p>
            <a:r>
              <a:rPr lang="sr-Cyrl-RS" sz="1000" dirty="0" smtClean="0"/>
              <a:t>-огледи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399" y="5441778"/>
            <a:ext cx="1376622" cy="104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3200" y="3201733"/>
            <a:ext cx="2209800" cy="163121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9"/>
              </a:rPr>
              <a:t>Квиз</a:t>
            </a:r>
            <a:endParaRPr lang="sr-Cyrl-RS" dirty="0" smtClean="0"/>
          </a:p>
          <a:p>
            <a:r>
              <a:rPr lang="sr-Cyrl-RS" sz="1000" dirty="0" smtClean="0"/>
              <a:t>-игра за проверу знања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811" y="3733800"/>
            <a:ext cx="1480577" cy="10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41806" y="4939585"/>
            <a:ext cx="2185587" cy="17851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dirty="0">
                <a:hlinkClick r:id="rId11"/>
              </a:rPr>
              <a:t>Направи </a:t>
            </a:r>
            <a:r>
              <a:rPr lang="sr-Cyrl-RS" dirty="0" smtClean="0">
                <a:hlinkClick r:id="rId11"/>
              </a:rPr>
              <a:t>дугу</a:t>
            </a:r>
            <a:endParaRPr lang="sr-Cyrl-RS" dirty="0" smtClean="0"/>
          </a:p>
          <a:p>
            <a:r>
              <a:rPr lang="sr-Cyrl-RS" sz="1000" dirty="0" smtClean="0"/>
              <a:t>-мали уметнички пројекат-корелација:ликовна култура</a:t>
            </a:r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6679247" y="5708924"/>
            <a:ext cx="1910704" cy="60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018" y="5368892"/>
            <a:ext cx="304800" cy="29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10069" r="23215" b="14325"/>
          <a:stretch/>
        </p:blipFill>
        <p:spPr bwMode="auto">
          <a:xfrm>
            <a:off x="2008329" y="5824767"/>
            <a:ext cx="337559" cy="32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5888" y="5756273"/>
            <a:ext cx="178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dirty="0" smtClean="0">
                <a:hlinkClick r:id="rId15"/>
              </a:rPr>
              <a:t>Песма</a:t>
            </a:r>
            <a:endParaRPr lang="sr-Cyrl-RS" dirty="0" smtClean="0"/>
          </a:p>
          <a:p>
            <a:pPr algn="r"/>
            <a:r>
              <a:rPr lang="sr-Cyrl-RS" sz="1000" dirty="0" smtClean="0"/>
              <a:t>-корелација:музичка култура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6272198"/>
            <a:ext cx="1664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7"/>
              </a:rPr>
              <a:t>Мозгалица</a:t>
            </a:r>
            <a:endParaRPr lang="sr-Cyrl-RS" dirty="0" smtClean="0"/>
          </a:p>
          <a:p>
            <a:r>
              <a:rPr lang="sr-Cyrl-RS" sz="1000" dirty="0" smtClean="0"/>
              <a:t>-корелација:математика</a:t>
            </a:r>
            <a:endParaRPr lang="en-US" sz="1000" dirty="0"/>
          </a:p>
        </p:txBody>
      </p:sp>
      <p:sp>
        <p:nvSpPr>
          <p:cNvPr id="11" name="Action Button: Help 10">
            <a:hlinkClick r:id="rId17" highlightClick="1"/>
          </p:cNvPr>
          <p:cNvSpPr/>
          <p:nvPr/>
        </p:nvSpPr>
        <p:spPr>
          <a:xfrm>
            <a:off x="2008329" y="6309942"/>
            <a:ext cx="304800" cy="320468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685800" y="5837858"/>
            <a:ext cx="1265430" cy="1027561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1000" b="1" dirty="0" smtClean="0">
                <a:solidFill>
                  <a:schemeClr val="tx2">
                    <a:lumMod val="75000"/>
                  </a:schemeClr>
                </a:solidFill>
              </a:rPr>
              <a:t>Прилози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1418" y="5252579"/>
            <a:ext cx="19877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Cyrl-RS" dirty="0">
                <a:hlinkClick r:id="rId18"/>
              </a:rPr>
              <a:t>Листић</a:t>
            </a:r>
            <a:endParaRPr lang="sr-Cyrl-RS" dirty="0"/>
          </a:p>
          <a:p>
            <a:pPr algn="r"/>
            <a:r>
              <a:rPr lang="sr-Cyrl-RS" sz="1000" dirty="0"/>
              <a:t>-слагање речи од датих </a:t>
            </a:r>
            <a:r>
              <a:rPr lang="sr-Cyrl-RS" sz="1000" dirty="0" smtClean="0"/>
              <a:t>слова- корелација:српски језик</a:t>
            </a:r>
            <a:endParaRPr lang="sr-Cyrl-R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0" y="4939585"/>
            <a:ext cx="158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hlinkClick r:id="rId19"/>
              </a:rPr>
              <a:t>Занимљивост</a:t>
            </a:r>
            <a:endParaRPr lang="en-US" dirty="0"/>
          </a:p>
        </p:txBody>
      </p:sp>
      <p:sp>
        <p:nvSpPr>
          <p:cNvPr id="15" name="7-Point Star 14">
            <a:hlinkClick r:id="rId19"/>
          </p:cNvPr>
          <p:cNvSpPr/>
          <p:nvPr/>
        </p:nvSpPr>
        <p:spPr>
          <a:xfrm>
            <a:off x="2039018" y="4939585"/>
            <a:ext cx="353871" cy="312994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6" name="Picture 2" descr="https://mudrice1water.files.wordpress.com/2020/04/son12.png?w=48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314535"/>
            <a:ext cx="1436235" cy="17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udrice1water.files.wordpress.com/2020/04/son1232.png?w=5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76795" y="5436125"/>
            <a:ext cx="896656" cy="12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udrice1water.files.wordpress.com/2020/04/poncv1.png?w=102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205" y="4845714"/>
            <a:ext cx="2809765" cy="7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mudrice1water.files.wordpress.com/2020/04/poncv.png?w=36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43" y="4845714"/>
            <a:ext cx="1338874" cy="16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mudrice1water.files.wordpress.com/2020/04/radovi122.png?w=40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488" y="3088413"/>
            <a:ext cx="1257019" cy="17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mudrice1water.files.wordpress.com/2020/04/1121111.png?w=5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9070" y="3122259"/>
            <a:ext cx="1428584" cy="16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mudrice1water.files.wordpress.com/2020/04/11211111.png?w=50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42" y="3122259"/>
            <a:ext cx="1420731" cy="16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9652" r="14397" b="12471"/>
          <a:stretch/>
        </p:blipFill>
        <p:spPr>
          <a:xfrm>
            <a:off x="3772734" y="180518"/>
            <a:ext cx="2055731" cy="2941741"/>
          </a:xfrm>
        </p:spPr>
      </p:pic>
      <p:pic>
        <p:nvPicPr>
          <p:cNvPr id="1028" name="Picture 4" descr="https://mudrice1water.files.wordpress.com/2020/04/son123.png?w=514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0"/>
          <a:stretch/>
        </p:blipFill>
        <p:spPr bwMode="auto">
          <a:xfrm>
            <a:off x="6971413" y="1329489"/>
            <a:ext cx="1250842" cy="170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47" y="5587900"/>
            <a:ext cx="1526770" cy="896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8473"/>
            <a:ext cx="2832539" cy="1166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00" y="1143000"/>
            <a:ext cx="1423517" cy="1873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00" y="1282700"/>
            <a:ext cx="1816100" cy="24765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57200" y="608718"/>
            <a:ext cx="3276598" cy="917961"/>
          </a:xfrm>
          <a:prstGeom prst="wedgeRoundRectCallout">
            <a:avLst>
              <a:gd name="adj1" fmla="val -19902"/>
              <a:gd name="adj2" fmla="val 8418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/>
              <a:t>Н</a:t>
            </a:r>
            <a:r>
              <a:rPr lang="sr-Cyrl-RS" dirty="0" smtClean="0"/>
              <a:t>аши радови: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22338" b="5208"/>
          <a:stretch/>
        </p:blipFill>
        <p:spPr>
          <a:xfrm>
            <a:off x="304800" y="2196270"/>
            <a:ext cx="4292161" cy="4352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104765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ction Button: Forward or Next 7">
            <a:hlinkClick r:id="rId17" highlightClick="1"/>
          </p:cNvPr>
          <p:cNvSpPr/>
          <p:nvPr/>
        </p:nvSpPr>
        <p:spPr>
          <a:xfrm>
            <a:off x="2967881" y="6057900"/>
            <a:ext cx="228600" cy="280602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18192"/>
            <a:ext cx="1047653" cy="7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ction Button: Forward or Next 10">
            <a:hlinkClick r:id="rId19" highlightClick="1"/>
          </p:cNvPr>
          <p:cNvSpPr/>
          <p:nvPr/>
        </p:nvSpPr>
        <p:spPr>
          <a:xfrm>
            <a:off x="2971800" y="5313160"/>
            <a:ext cx="228600" cy="25279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303</Words>
  <Application>Microsoft Office PowerPoint</Application>
  <PresentationFormat>On-screen Show (4:3)</PresentationFormat>
  <Paragraphs>146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НЕЖИВА ПРИРОДА Свет око нас Први разред</vt:lpstr>
      <vt:lpstr>Наставна јединица: ВОДА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Повратна информација: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Тема:Нежива природа</dc:title>
  <dc:creator>Ciric</dc:creator>
  <cp:lastModifiedBy>Ciric</cp:lastModifiedBy>
  <cp:revision>135</cp:revision>
  <dcterms:created xsi:type="dcterms:W3CDTF">2020-04-25T13:56:42Z</dcterms:created>
  <dcterms:modified xsi:type="dcterms:W3CDTF">2020-05-11T18:01:33Z</dcterms:modified>
</cp:coreProperties>
</file>